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266" r:id="rId2"/>
    <p:sldId id="287" r:id="rId3"/>
    <p:sldId id="302" r:id="rId4"/>
    <p:sldId id="303" r:id="rId5"/>
    <p:sldId id="304" r:id="rId6"/>
    <p:sldId id="305" r:id="rId7"/>
    <p:sldId id="300" r:id="rId8"/>
    <p:sldId id="301" r:id="rId9"/>
    <p:sldId id="306" r:id="rId10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112" d="100"/>
          <a:sy n="112" d="100"/>
        </p:scale>
        <p:origin x="522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2022/7/13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2022/7/13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1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5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1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em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May-2022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05-July-2022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30</a:t>
            </a:r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-June-2022,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BFX-UA300] 24-May-2022 to 27-May-2022 Mass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r>
              <a:rPr lang="en-US" dirty="0"/>
              <a:t>Status LED not </a:t>
            </a:r>
            <a:r>
              <a:rPr lang="en-US" dirty="0" smtClean="0"/>
              <a:t>work * 1 pcs</a:t>
            </a:r>
            <a:endParaRPr lang="en-US" dirty="0"/>
          </a:p>
          <a:p>
            <a:r>
              <a:rPr lang="en-US" dirty="0"/>
              <a:t>Ethernet </a:t>
            </a:r>
            <a:r>
              <a:rPr lang="en-US" dirty="0" smtClean="0"/>
              <a:t>unstable * 1 pcs</a:t>
            </a:r>
            <a:endParaRPr lang="en-US" dirty="0"/>
          </a:p>
          <a:p>
            <a:r>
              <a:rPr lang="en-US" dirty="0"/>
              <a:t>No sound </a:t>
            </a:r>
            <a:r>
              <a:rPr lang="en-US" dirty="0" smtClean="0"/>
              <a:t>output * 1 pcs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Major</a:t>
            </a:r>
          </a:p>
          <a:p>
            <a:r>
              <a:rPr lang="en-US" dirty="0"/>
              <a:t>No screen after booting animation</a:t>
            </a:r>
            <a:r>
              <a:rPr lang="en-US" dirty="0" smtClean="0"/>
              <a:t>. * 1 pcs</a:t>
            </a:r>
            <a:endParaRPr lang="en-US" dirty="0"/>
          </a:p>
          <a:p>
            <a:r>
              <a:rPr lang="en-US" dirty="0"/>
              <a:t>Cosmetic </a:t>
            </a:r>
            <a:r>
              <a:rPr lang="en-US" dirty="0" smtClean="0"/>
              <a:t>damage * 1 pcs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Minor</a:t>
            </a:r>
          </a:p>
          <a:p>
            <a:r>
              <a:rPr lang="en-US" dirty="0"/>
              <a:t>Screw </a:t>
            </a:r>
            <a:r>
              <a:rPr lang="en-US" dirty="0" smtClean="0"/>
              <a:t>assembly * 1 pcs</a:t>
            </a:r>
            <a:endParaRPr lang="en-US" dirty="0"/>
          </a:p>
          <a:p>
            <a:r>
              <a:rPr lang="en-US" dirty="0"/>
              <a:t>Tact feeling is not </a:t>
            </a:r>
            <a:r>
              <a:rPr lang="en-US" dirty="0" smtClean="0"/>
              <a:t>good * 1 pcs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1793117"/>
              </p:ext>
            </p:extLst>
          </p:nvPr>
        </p:nvGraphicFramePr>
        <p:xfrm>
          <a:off x="78658" y="580318"/>
          <a:ext cx="8976852" cy="4208526"/>
        </p:xfrm>
        <a:graphic>
          <a:graphicData uri="http://schemas.openxmlformats.org/drawingml/2006/table">
            <a:tbl>
              <a:tblPr/>
              <a:tblGrid>
                <a:gridCol w="1770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6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227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264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4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2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71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Led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not work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2149695001202201006480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LED is not working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LED function tested at FT1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connection of FFC cable ( connection between K18X001T00 main board  and 96.1515T00 LED main board)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power voltage on main Led: VCC5.0V, VCC3.3V , VLED3.3V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, voltage diode, voltage  on  Led 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 Pin1: Led Red, Pin2: Led Green, Pin3: Led Blue, Pin4: LED_PWR)  check  the operation of led by each color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Further analysis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07/20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5839680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LED not work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95105" y="2654817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1524000"/>
            <a:ext cx="2819400" cy="113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5195673"/>
              </p:ext>
            </p:extLst>
          </p:nvPr>
        </p:nvGraphicFramePr>
        <p:xfrm>
          <a:off x="117987" y="550607"/>
          <a:ext cx="8947355" cy="4312338"/>
        </p:xfrm>
        <a:graphic>
          <a:graphicData uri="http://schemas.openxmlformats.org/drawingml/2006/table">
            <a:tbl>
              <a:tblPr/>
              <a:tblGrid>
                <a:gridCol w="1814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8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628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206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5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5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5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83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2149695001202201006508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Ethernet unstable (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link up is OK, but more than 50% packet loss occurred)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At PT station: test program will test Ethernet CRC and throughput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station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connection between RJ45 port and Ethernet cable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impedance, voltage in U801 (Ethernet Precision Transceiver) location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(Y801)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Further analysis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07/20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Ethernet unstable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97" y="2766706"/>
            <a:ext cx="2855939" cy="11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498" y="1600201"/>
            <a:ext cx="2855939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7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022705"/>
              </p:ext>
            </p:extLst>
          </p:nvPr>
        </p:nvGraphicFramePr>
        <p:xfrm>
          <a:off x="72736" y="566070"/>
          <a:ext cx="9007654" cy="4153662"/>
        </p:xfrm>
        <a:graphic>
          <a:graphicData uri="http://schemas.openxmlformats.org/drawingml/2006/table">
            <a:tbl>
              <a:tblPr/>
              <a:tblGrid>
                <a:gridCol w="180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8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519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238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51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56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976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sound output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 / 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2149695001202201006507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sound output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Sound function tested at FT2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connection of FFC cable ( connection between K18X001T00 main board and 96.1531T00 AMP main board)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power supply voltage: U2 (VCC5V), U3(VDDA0_3.3V, U51( 0.86-1.14V), U52(0.81-1.09V), U53(1.35V), U55(1.8V)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, voltage in U201, U301 ( Control 2 woofers) and U202, U302 (Control 2 full range speaker) location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Further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07/20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No sound output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92971" y="2668230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063" y="1554189"/>
            <a:ext cx="2727187" cy="95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026246"/>
              </p:ext>
            </p:extLst>
          </p:nvPr>
        </p:nvGraphicFramePr>
        <p:xfrm>
          <a:off x="72736" y="587150"/>
          <a:ext cx="9051599" cy="4290822"/>
        </p:xfrm>
        <a:graphic>
          <a:graphicData uri="http://schemas.openxmlformats.org/drawingml/2006/table">
            <a:tbl>
              <a:tblPr/>
              <a:tblGrid>
                <a:gridCol w="1698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66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8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79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72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screen after booting animation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2149695001202201007918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No screen after booting animation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At RC1, RC2 station : test program will check QR code and display remote capture when product finish booting as the picture bellowing: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RC1, RC2 station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has happened before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Customer FW: 19.532.16 has bug.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Confirmed with</a:t>
                      </a:r>
                      <a:r>
                        <a:rPr kumimoji="1" lang="en-US" altLang="zh-TW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and customer this issue and they still not provide method to fix it.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en-US" altLang="zh-TW" sz="900" i="1" dirty="0" smtClean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Factory will re- download customer FW 19.532.16 to solve this case.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Continue to work with RD to find a method to fix this issue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RD: Mr. Dean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PQE: Ms. Rachel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PM: Mr. An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07/20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screen after booting animation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80231" y="2663735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135" y="3235369"/>
            <a:ext cx="2057687" cy="14514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135" y="1667435"/>
            <a:ext cx="2585415" cy="115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746046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Dented on the side of the top case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The May-2022, online had defect Top housing had damage when OP open housing carton check visual before assembly. We had inform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vendor notice this issue and request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sorting before ship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Fii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On production line, OP no check careful housing TOP case had damage.</a:t>
                      </a:r>
                      <a:endParaRPr lang="en-US" altLang="zh-C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3. Visual Inspection station: OP -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V1001210      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    Nguyen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Thi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Hong -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9.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Re-training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check housing incoming and assembly , VI 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 NG picture to SOP and Hang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this station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02-July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damage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7748" y="2458788"/>
            <a:ext cx="1325751" cy="1002422"/>
            <a:chOff x="133537" y="2015580"/>
            <a:chExt cx="1325751" cy="100242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537" y="2015580"/>
              <a:ext cx="1325751" cy="1002422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96412" y="2389240"/>
              <a:ext cx="294968" cy="1647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15" y="2636025"/>
            <a:ext cx="983629" cy="6479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6073" y="3683394"/>
            <a:ext cx="655548" cy="12597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36" y="3985497"/>
            <a:ext cx="1242576" cy="6555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091" y="2759286"/>
            <a:ext cx="2181701" cy="17115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80905" y="2479089"/>
            <a:ext cx="647949" cy="9618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004" y="1116437"/>
            <a:ext cx="895137" cy="11641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4793" y="1118575"/>
            <a:ext cx="895140" cy="115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8669338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7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4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The screw is not fully tightened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assembly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AMP main doing no follow SOP, Screw need confirm by 2 “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”.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no re-check by himself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before transfer to next station.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3. OP doing this station 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: V1016390 Quach Minh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Quang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  <a:endParaRPr lang="vi-V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Re-training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OP doing follow SOP.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Quality alarm hang online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02-July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Screw assembly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6" y="2121023"/>
            <a:ext cx="1403874" cy="865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63127" y="1686030"/>
            <a:ext cx="1496555" cy="209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9395" y="3762413"/>
            <a:ext cx="826735" cy="10040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76" y="3845397"/>
            <a:ext cx="1022485" cy="82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54" y="2289459"/>
            <a:ext cx="1202525" cy="8911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24" y="1256930"/>
            <a:ext cx="1388228" cy="65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8621" y="2289459"/>
            <a:ext cx="1365301" cy="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5862893"/>
              </p:ext>
            </p:extLst>
          </p:nvPr>
        </p:nvGraphicFramePr>
        <p:xfrm>
          <a:off x="72736" y="587151"/>
          <a:ext cx="9051599" cy="4551541"/>
        </p:xfrm>
        <a:graphic>
          <a:graphicData uri="http://schemas.openxmlformats.org/drawingml/2006/table">
            <a:tbl>
              <a:tblPr/>
              <a:tblGrid>
                <a:gridCol w="1566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3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515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672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4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7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42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625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dy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44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latin typeface="Calibri (Body)"/>
                          <a:ea typeface="標楷體" pitchFamily="65" charset="-120"/>
                          <a:cs typeface="+mn-cs"/>
                        </a:rPr>
                        <a:t>Symptom : Power button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 smtClean="0">
                          <a:solidFill>
                            <a:srgbClr val="FF0000"/>
                          </a:solidFill>
                          <a:latin typeface="Calibri (Body)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rgbClr val="FF0000"/>
                          </a:solidFill>
                          <a:latin typeface="Calibri (Body)"/>
                          <a:ea typeface="標楷體" pitchFamily="65" charset="-120"/>
                          <a:cs typeface="+mn-cs"/>
                        </a:rPr>
                        <a:t>PCBA check : one tact switch feels NG in PCBA level.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1. Fail symptom: As ALT feedback that they found out 1pcs </a:t>
                      </a:r>
                      <a:r>
                        <a:rPr lang="en-US" altLang="zh-TW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tact feeling is not good 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2. Check FATP data SN   Pass normally.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100" baseline="0" dirty="0" smtClean="0">
                        <a:latin typeface="Calibri (Body)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100" baseline="0" dirty="0" smtClean="0">
                        <a:latin typeface="Calibri (Body)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100" baseline="0" dirty="0" smtClean="0">
                        <a:latin typeface="Calibri (Body)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100" baseline="0" dirty="0" smtClean="0">
                        <a:latin typeface="Calibri (Body)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100" baseline="0" dirty="0" smtClean="0">
                        <a:latin typeface="Calibri (Body)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3.ME checking this issue and doubts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power button incoming was abnormal resulting in a bad feel when the button is operated.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en-US" sz="1100" dirty="0" smtClean="0">
                        <a:latin typeface="Calibri (Body)"/>
                        <a:cs typeface="Times New Roman" panose="02020603050405020304" pitchFamily="18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en-US" altLang="en-US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ME check big gap between  power button and  switch of 96.1517T00 board. ME doubts the power button incoming have abnormal so to when press will have feeling no good.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altLang="en-US" sz="11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This problem abnormal found when the material incoming was deformed.</a:t>
                      </a:r>
                    </a:p>
                    <a:p>
                      <a:endParaRPr lang="en-US" altLang="en-US" sz="1100" dirty="0" smtClean="0">
                        <a:latin typeface="Calibri (Body)"/>
                        <a:cs typeface="Times New Roman" panose="02020603050405020304" pitchFamily="18" charset="0"/>
                      </a:endParaRPr>
                    </a:p>
                    <a:p>
                      <a:endParaRPr lang="en-US" altLang="en-US" sz="1100" dirty="0" smtClean="0">
                        <a:latin typeface="Calibri (Body)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en-US" sz="1100" dirty="0" smtClean="0">
                          <a:latin typeface="Calibri (Body)"/>
                          <a:cs typeface="Times New Roman" panose="02020603050405020304" pitchFamily="18" charset="0"/>
                        </a:rPr>
                        <a:t>       </a:t>
                      </a:r>
                      <a:endParaRPr lang="en-US" sz="1100" kern="1200" baseline="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TW" sz="1000" b="1" i="1" dirty="0" smtClean="0">
                          <a:solidFill>
                            <a:srgbClr val="0070C0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Short term: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Feedback SQE problem abnormal of material incoming.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+After assembly Top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 cover and key board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will confirm the status of the </a:t>
                      </a:r>
                      <a:r>
                        <a:rPr lang="en-US" altLang="zh-CN" sz="10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all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Calibri (Body)"/>
                          <a:ea typeface="+mn-ea"/>
                          <a:cs typeface="Times New Roman" panose="02020603050405020304" pitchFamily="18" charset="0"/>
                        </a:rPr>
                        <a:t>push button before assembling Housing.  </a:t>
                      </a: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kumimoji="1" lang="en-US" altLang="zh-TW" sz="1000" b="1" i="1" dirty="0" smtClean="0">
                          <a:solidFill>
                            <a:srgbClr val="0070C0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Long term: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+ Update SOP problem feeling button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checking inspection of standard. </a:t>
                      </a:r>
                      <a:endParaRPr kumimoji="1" lang="en-US" altLang="zh-TW" sz="1000" i="1" dirty="0" smtClean="0">
                        <a:solidFill>
                          <a:schemeClr val="tx1"/>
                        </a:solidFill>
                        <a:latin typeface="Calibri (Body)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100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1" lang="en-US" altLang="zh-TW" sz="1000" baseline="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zh-TW" sz="100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Training</a:t>
                      </a:r>
                      <a:r>
                        <a:rPr kumimoji="1" lang="en-US" altLang="zh-TW" sz="1000" baseline="0" dirty="0" smtClean="0">
                          <a:solidFill>
                            <a:schemeClr val="tx1"/>
                          </a:solidFill>
                          <a:latin typeface="Calibri (Body)"/>
                          <a:cs typeface="Times New Roman" panose="02020603050405020304" pitchFamily="18" charset="0"/>
                        </a:rPr>
                        <a:t> station VI inspection to checking distinguish feelings not good and confirm with QA.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Calibri (Body)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ME : Mr.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Huy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RD: Mr. Dan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PQE: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Ms.Rachel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 (Body)"/>
                        <a:ea typeface="新細明體" charset="-120"/>
                        <a:cs typeface="Arial" panose="020B0604020202020204" pitchFamily="34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PM: Mr. 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SQE : Mr.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Sy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(Body)"/>
                          <a:ea typeface="新細明體" charset="-120"/>
                          <a:cs typeface="Times New Roman" pitchFamily="18" charset="0"/>
                        </a:rPr>
                        <a:t>02-July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Calibri (Body)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631" y="1914601"/>
            <a:ext cx="2364919" cy="1119047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6" name="Group 15"/>
          <p:cNvGrpSpPr/>
          <p:nvPr/>
        </p:nvGrpSpPr>
        <p:grpSpPr>
          <a:xfrm>
            <a:off x="1714273" y="3805084"/>
            <a:ext cx="2276276" cy="1307762"/>
            <a:chOff x="1683379" y="3685189"/>
            <a:chExt cx="1274778" cy="77734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3379" y="3685189"/>
              <a:ext cx="1274778" cy="7773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2530686" y="3991509"/>
              <a:ext cx="263731" cy="139276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309305" y="4175546"/>
            <a:ext cx="1498758" cy="710911"/>
            <a:chOff x="4302499" y="3337399"/>
            <a:chExt cx="1498758" cy="1018920"/>
          </a:xfrm>
        </p:grpSpPr>
        <p:grpSp>
          <p:nvGrpSpPr>
            <p:cNvPr id="18" name="Group 17"/>
            <p:cNvGrpSpPr/>
            <p:nvPr/>
          </p:nvGrpSpPr>
          <p:grpSpPr>
            <a:xfrm>
              <a:off x="4302499" y="3337399"/>
              <a:ext cx="1498758" cy="1018920"/>
              <a:chOff x="4302499" y="3337399"/>
              <a:chExt cx="1498758" cy="101892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302499" y="3337399"/>
                <a:ext cx="1498758" cy="1018920"/>
                <a:chOff x="4222600" y="3706787"/>
                <a:chExt cx="1577852" cy="771863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1922" t="5395" r="64745" b="28695"/>
                <a:stretch/>
              </p:blipFill>
              <p:spPr>
                <a:xfrm>
                  <a:off x="4222600" y="3706787"/>
                  <a:ext cx="1577852" cy="771863"/>
                </a:xfrm>
                <a:prstGeom prst="rect">
                  <a:avLst/>
                </a:prstGeom>
              </p:spPr>
            </p:pic>
            <p:sp>
              <p:nvSpPr>
                <p:cNvPr id="6" name="Rectangle 5"/>
                <p:cNvSpPr/>
                <p:nvPr/>
              </p:nvSpPr>
              <p:spPr>
                <a:xfrm>
                  <a:off x="4500154" y="3802554"/>
                  <a:ext cx="287383" cy="13776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4971010" y="3802554"/>
                  <a:ext cx="829441" cy="163599"/>
                </a:xfrm>
                <a:prstGeom prst="rect">
                  <a:avLst/>
                </a:prstGeom>
                <a:noFill/>
                <a:ln>
                  <a:solidFill>
                    <a:srgbClr val="10A05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4480560" y="3858634"/>
                <a:ext cx="358557" cy="23104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NG</a:t>
                </a:r>
                <a:endParaRPr lang="en-US" sz="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5288579" y="3902529"/>
              <a:ext cx="303288" cy="231042"/>
            </a:xfrm>
            <a:prstGeom prst="rect">
              <a:avLst/>
            </a:prstGeom>
            <a:solidFill>
              <a:srgbClr val="00B0F0"/>
            </a:solidFill>
          </p:spPr>
          <p:txBody>
            <a:bodyPr wrap="none" rtlCol="0">
              <a:spAutoFit/>
            </a:bodyPr>
            <a:lstStyle/>
            <a:p>
              <a:r>
                <a:rPr lang="en-US" sz="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OK</a:t>
              </a:r>
              <a:endParaRPr lang="en-US" sz="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281542" y="3906412"/>
            <a:ext cx="607859" cy="215444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 smtClean="0"/>
              <a:t>D</a:t>
            </a:r>
            <a:r>
              <a:rPr lang="en-US" altLang="zh-CN" sz="800" dirty="0" smtClean="0"/>
              <a:t>eformed</a:t>
            </a:r>
            <a:endParaRPr lang="en-US" sz="800" dirty="0"/>
          </a:p>
        </p:txBody>
      </p:sp>
      <p:cxnSp>
        <p:nvCxnSpPr>
          <p:cNvPr id="11" name="Straight Arrow Connector 10"/>
          <p:cNvCxnSpPr>
            <a:stCxn id="4" idx="2"/>
            <a:endCxn id="6" idx="0"/>
          </p:cNvCxnSpPr>
          <p:nvPr/>
        </p:nvCxnSpPr>
        <p:spPr>
          <a:xfrm>
            <a:off x="4585472" y="4121856"/>
            <a:ext cx="123963" cy="1418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781218" y="283649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17459</TotalTime>
  <Words>1387</Words>
  <Application>Microsoft Office PowerPoint</Application>
  <PresentationFormat>On-screen Show (16:9)</PresentationFormat>
  <Paragraphs>289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宋体</vt:lpstr>
      <vt:lpstr>Arial</vt:lpstr>
      <vt:lpstr>Calibri</vt:lpstr>
      <vt:lpstr>Calibri (Body)</vt:lpstr>
      <vt:lpstr>Calibri body</vt:lpstr>
      <vt:lpstr>標楷體</vt:lpstr>
      <vt:lpstr>新細明體</vt:lpstr>
      <vt:lpstr>Times New Roman</vt:lpstr>
      <vt:lpstr>Wingdings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1869</cp:revision>
  <dcterms:created xsi:type="dcterms:W3CDTF">2018-11-16T05:26:15Z</dcterms:created>
  <dcterms:modified xsi:type="dcterms:W3CDTF">2022-07-13T03:27:18Z</dcterms:modified>
</cp:coreProperties>
</file>